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69" r:id="rId4"/>
    <p:sldId id="259" r:id="rId5"/>
    <p:sldId id="271" r:id="rId6"/>
    <p:sldId id="272" r:id="rId7"/>
    <p:sldId id="260" r:id="rId8"/>
    <p:sldId id="276" r:id="rId9"/>
    <p:sldId id="274" r:id="rId10"/>
    <p:sldId id="289" r:id="rId11"/>
    <p:sldId id="290" r:id="rId12"/>
    <p:sldId id="277" r:id="rId13"/>
    <p:sldId id="278" r:id="rId14"/>
    <p:sldId id="279" r:id="rId15"/>
    <p:sldId id="285" r:id="rId16"/>
    <p:sldId id="262" r:id="rId17"/>
    <p:sldId id="280" r:id="rId18"/>
    <p:sldId id="264" r:id="rId19"/>
    <p:sldId id="291" r:id="rId20"/>
    <p:sldId id="293" r:id="rId21"/>
    <p:sldId id="265" r:id="rId22"/>
    <p:sldId id="294" r:id="rId23"/>
    <p:sldId id="266" r:id="rId24"/>
    <p:sldId id="299" r:id="rId25"/>
    <p:sldId id="301" r:id="rId26"/>
    <p:sldId id="305" r:id="rId27"/>
    <p:sldId id="306" r:id="rId28"/>
    <p:sldId id="303" r:id="rId29"/>
    <p:sldId id="30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ita\AppData\Local\Temp\Graphs_Ms%20Maitas%20Repo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ita\AppData\Local\Temp\Graphs_Ms%20Maitas%20Repor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ita\AppData\Local\Temp\Graphs_Ms%20Maitas%20Repor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ita\AppData\Local\Temp\Graphs_Ms%20Maitas%20Repor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ita\AppData\Local\Temp\Graphs_Ms%20Maitas%20Repo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2007,</a:t>
            </a:r>
            <a:r>
              <a:rPr lang="en-US" baseline="0" dirty="0" smtClean="0"/>
              <a:t> </a:t>
            </a:r>
            <a:r>
              <a:rPr lang="en-US" dirty="0" smtClean="0"/>
              <a:t>% Peak  </a:t>
            </a:r>
            <a:r>
              <a:rPr lang="en-US" dirty="0"/>
              <a:t>Share of Excise Collections </a:t>
            </a:r>
            <a:r>
              <a:rPr lang="en-US" dirty="0" smtClean="0"/>
              <a:t>(’00-’09)</a:t>
            </a:r>
            <a:endParaRPr lang="en-US" dirty="0"/>
          </a:p>
        </c:rich>
      </c:tx>
      <c:layout>
        <c:manualLayout>
          <c:xMode val="edge"/>
          <c:yMode val="edge"/>
          <c:x val="0.17577250109361325"/>
          <c:y val="6.3492063492063502E-2"/>
        </c:manualLayout>
      </c:layout>
    </c:title>
    <c:view3D>
      <c:rotX val="30"/>
      <c:rotY val="15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Sheet1!$B$164</c:f>
              <c:strCache>
                <c:ptCount val="1"/>
                <c:pt idx="0">
                  <c:v>% Share of Excise Collections</c:v>
                </c:pt>
              </c:strCache>
            </c:strRef>
          </c:tx>
          <c:explosion val="25"/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explosion val="30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F9933"/>
              </a:solidFill>
            </c:spPr>
          </c:dPt>
          <c:dPt>
            <c:idx val="3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cat>
            <c:strRef>
              <c:f>Sheet1!$A$165:$A$169</c:f>
              <c:strCache>
                <c:ptCount val="5"/>
                <c:pt idx="0">
                  <c:v>Alcohol</c:v>
                </c:pt>
                <c:pt idx="1">
                  <c:v>Tobacco</c:v>
                </c:pt>
                <c:pt idx="2">
                  <c:v>Petroleum</c:v>
                </c:pt>
                <c:pt idx="3">
                  <c:v>Others</c:v>
                </c:pt>
                <c:pt idx="4">
                  <c:v>Mining</c:v>
                </c:pt>
              </c:strCache>
            </c:strRef>
          </c:cat>
          <c:val>
            <c:numRef>
              <c:f>Sheet1!$B$165:$B$169</c:f>
              <c:numCache>
                <c:formatCode>0.00</c:formatCode>
                <c:ptCount val="5"/>
                <c:pt idx="0">
                  <c:v>34.200000000000003</c:v>
                </c:pt>
                <c:pt idx="1">
                  <c:v>42.2</c:v>
                </c:pt>
                <c:pt idx="2">
                  <c:v>18.2</c:v>
                </c:pt>
                <c:pt idx="3">
                  <c:v>3.7</c:v>
                </c:pt>
                <c:pt idx="4">
                  <c:v>1.7000000000000002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8585151465441869"/>
          <c:y val="0.28645565137691131"/>
          <c:w val="0.11414848534558183"/>
          <c:h val="0.37411261092363474"/>
        </c:manualLayout>
      </c:layout>
    </c:legend>
    <c:plotVisOnly val="1"/>
  </c:chart>
  <c:spPr>
    <a:ln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581905203026172"/>
          <c:y val="6.4539176455402095E-2"/>
          <c:w val="0.71296840298809305"/>
          <c:h val="0.76604992436362274"/>
        </c:manualLayout>
      </c:layout>
      <c:lineChart>
        <c:grouping val="standard"/>
        <c:ser>
          <c:idx val="2"/>
          <c:order val="0"/>
          <c:tx>
            <c:v>Philippines</c:v>
          </c:tx>
          <c:spPr>
            <a:ln w="44450">
              <a:solidFill>
                <a:srgbClr val="002060"/>
              </a:solidFill>
            </a:ln>
          </c:spPr>
          <c:marker>
            <c:spPr>
              <a:ln>
                <a:solidFill>
                  <a:srgbClr val="002060"/>
                </a:solidFill>
              </a:ln>
            </c:spPr>
          </c:marker>
          <c:cat>
            <c:strRef>
              <c:f>Sheet1!$A$92:$A$102</c:f>
              <c:strCach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Average</c:v>
                </c:pt>
              </c:strCache>
            </c:strRef>
          </c:cat>
          <c:val>
            <c:numRef>
              <c:f>Sheet1!$D$92:$D$102</c:f>
              <c:numCache>
                <c:formatCode>0.00</c:formatCode>
                <c:ptCount val="11"/>
                <c:pt idx="0">
                  <c:v>15.6</c:v>
                </c:pt>
                <c:pt idx="1">
                  <c:v>15.5</c:v>
                </c:pt>
                <c:pt idx="2">
                  <c:v>14.3</c:v>
                </c:pt>
                <c:pt idx="3">
                  <c:v>14.6</c:v>
                </c:pt>
                <c:pt idx="4">
                  <c:v>14.5</c:v>
                </c:pt>
                <c:pt idx="5">
                  <c:v>15</c:v>
                </c:pt>
                <c:pt idx="6">
                  <c:v>16.2</c:v>
                </c:pt>
                <c:pt idx="7">
                  <c:v>17.100000000000001</c:v>
                </c:pt>
                <c:pt idx="8">
                  <c:v>16.2</c:v>
                </c:pt>
                <c:pt idx="9">
                  <c:v>14.6</c:v>
                </c:pt>
                <c:pt idx="10">
                  <c:v>15.4</c:v>
                </c:pt>
              </c:numCache>
            </c:numRef>
          </c:val>
        </c:ser>
        <c:ser>
          <c:idx val="4"/>
          <c:order val="1"/>
          <c:tx>
            <c:v>Mining</c:v>
          </c:tx>
          <c:spPr>
            <a:ln w="44450">
              <a:solidFill>
                <a:srgbClr val="C00000">
                  <a:alpha val="93000"/>
                </a:srgbClr>
              </a:solidFill>
            </a:ln>
          </c:spPr>
          <c:marker>
            <c:spPr>
              <a:ln>
                <a:solidFill>
                  <a:srgbClr val="C00000">
                    <a:alpha val="93000"/>
                  </a:srgbClr>
                </a:solidFill>
              </a:ln>
            </c:spPr>
          </c:marker>
          <c:cat>
            <c:strRef>
              <c:f>Sheet1!$A$92:$A$102</c:f>
              <c:strCach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Average</c:v>
                </c:pt>
              </c:strCache>
            </c:strRef>
          </c:cat>
          <c:val>
            <c:numRef>
              <c:f>Sheet1!$F$92:$F$102</c:f>
              <c:numCache>
                <c:formatCode>General</c:formatCode>
                <c:ptCount val="11"/>
                <c:pt idx="0">
                  <c:v>12.4</c:v>
                </c:pt>
                <c:pt idx="1">
                  <c:v>3.8</c:v>
                </c:pt>
                <c:pt idx="2">
                  <c:v>4.7</c:v>
                </c:pt>
                <c:pt idx="3">
                  <c:v>4</c:v>
                </c:pt>
                <c:pt idx="4">
                  <c:v>7.5</c:v>
                </c:pt>
                <c:pt idx="5">
                  <c:v>10.200000000000001</c:v>
                </c:pt>
                <c:pt idx="6">
                  <c:v>9.1</c:v>
                </c:pt>
                <c:pt idx="7">
                  <c:v>9.7000000000000011</c:v>
                </c:pt>
                <c:pt idx="8">
                  <c:v>6.5</c:v>
                </c:pt>
                <c:pt idx="9">
                  <c:v>10.200000000000001</c:v>
                </c:pt>
                <c:pt idx="10">
                  <c:v>7.8</c:v>
                </c:pt>
              </c:numCache>
            </c:numRef>
          </c:val>
        </c:ser>
        <c:marker val="1"/>
        <c:axId val="65463808"/>
        <c:axId val="65486208"/>
      </c:lineChart>
      <c:catAx>
        <c:axId val="6546380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en-US"/>
          </a:p>
        </c:txPr>
        <c:crossAx val="65486208"/>
        <c:crosses val="autoZero"/>
        <c:auto val="1"/>
        <c:lblAlgn val="ctr"/>
        <c:lblOffset val="100"/>
      </c:catAx>
      <c:valAx>
        <c:axId val="65486208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5463808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4166664479439768"/>
          <c:y val="0.36316143883653879"/>
          <c:w val="0.15131581037654521"/>
          <c:h val="0.16165526440342498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ln>
      <a:solidFill>
        <a:schemeClr val="tx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9482744178254312E-2"/>
          <c:y val="3.6411184489035651E-2"/>
          <c:w val="0.5712264756799017"/>
          <c:h val="0.85316336466006248"/>
        </c:manualLayout>
      </c:layout>
      <c:lineChart>
        <c:grouping val="standard"/>
        <c:ser>
          <c:idx val="1"/>
          <c:order val="0"/>
          <c:tx>
            <c:v>Total Exports of Non- Mettalic Mineral Manufacturers (BSP)</c:v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cat>
            <c:numRef>
              <c:f>Sheet1!$A$73:$A$82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Sheet1!$B$73:$B$82</c:f>
              <c:numCache>
                <c:formatCode>0.00</c:formatCode>
                <c:ptCount val="10"/>
                <c:pt idx="0">
                  <c:v>5.9</c:v>
                </c:pt>
                <c:pt idx="1">
                  <c:v>6.3</c:v>
                </c:pt>
                <c:pt idx="2">
                  <c:v>5.8</c:v>
                </c:pt>
                <c:pt idx="3">
                  <c:v>6.9</c:v>
                </c:pt>
                <c:pt idx="4">
                  <c:v>9.3000000000000007</c:v>
                </c:pt>
                <c:pt idx="5">
                  <c:v>9.4</c:v>
                </c:pt>
                <c:pt idx="6">
                  <c:v>9.3000000000000007</c:v>
                </c:pt>
                <c:pt idx="7">
                  <c:v>10.3</c:v>
                </c:pt>
                <c:pt idx="8">
                  <c:v>9.4</c:v>
                </c:pt>
                <c:pt idx="9">
                  <c:v>7.4</c:v>
                </c:pt>
              </c:numCache>
            </c:numRef>
          </c:val>
        </c:ser>
        <c:ser>
          <c:idx val="2"/>
          <c:order val="1"/>
          <c:tx>
            <c:v>Gross Production Value of Non-metallic Mining (MGB)</c:v>
          </c:tx>
          <c:spPr>
            <a:ln w="38100">
              <a:solidFill>
                <a:srgbClr val="C00000"/>
              </a:solidFill>
            </a:ln>
          </c:spPr>
          <c:marker>
            <c:spPr>
              <a:ln w="38100">
                <a:solidFill>
                  <a:srgbClr val="C00000"/>
                </a:solidFill>
              </a:ln>
            </c:spPr>
          </c:marker>
          <c:cat>
            <c:numRef>
              <c:f>Sheet1!$A$73:$A$82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Sheet1!$C$73:$C$82</c:f>
              <c:numCache>
                <c:formatCode>0.00</c:formatCode>
                <c:ptCount val="10"/>
                <c:pt idx="0">
                  <c:v>13.5</c:v>
                </c:pt>
                <c:pt idx="1">
                  <c:v>10.9</c:v>
                </c:pt>
                <c:pt idx="2">
                  <c:v>14.2</c:v>
                </c:pt>
                <c:pt idx="3">
                  <c:v>13.7</c:v>
                </c:pt>
                <c:pt idx="4">
                  <c:v>13.9</c:v>
                </c:pt>
                <c:pt idx="5">
                  <c:v>12.8</c:v>
                </c:pt>
                <c:pt idx="6">
                  <c:v>17</c:v>
                </c:pt>
                <c:pt idx="7">
                  <c:v>20.8</c:v>
                </c:pt>
                <c:pt idx="8">
                  <c:v>23.5</c:v>
                </c:pt>
                <c:pt idx="9">
                  <c:v>26.5</c:v>
                </c:pt>
              </c:numCache>
            </c:numRef>
          </c:val>
        </c:ser>
        <c:marker val="1"/>
        <c:axId val="66646400"/>
        <c:axId val="66649088"/>
      </c:lineChart>
      <c:catAx>
        <c:axId val="666464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>
                <a:solidFill>
                  <a:srgbClr val="FFFF00"/>
                </a:solidFill>
              </a:defRPr>
            </a:pPr>
            <a:endParaRPr lang="en-US"/>
          </a:p>
        </c:txPr>
        <c:crossAx val="66649088"/>
        <c:crosses val="autoZero"/>
        <c:auto val="1"/>
        <c:lblAlgn val="ctr"/>
        <c:lblOffset val="100"/>
      </c:catAx>
      <c:valAx>
        <c:axId val="66649088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6646400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67617845117845676"/>
          <c:y val="0.26030691728050376"/>
          <c:w val="0.24132996632996634"/>
          <c:h val="0.33691304715943038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noFill/>
    <a:ln w="381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4765529308836939E-2"/>
          <c:y val="3.3310704405192584E-2"/>
          <c:w val="0.59161402741323998"/>
          <c:h val="0.85566695041498264"/>
        </c:manualLayout>
      </c:layout>
      <c:lineChart>
        <c:grouping val="standard"/>
        <c:ser>
          <c:idx val="1"/>
          <c:order val="0"/>
          <c:tx>
            <c:v>Exports of Mineral &amp; Mineral Products</c:v>
          </c:tx>
          <c:spPr>
            <a:ln>
              <a:solidFill>
                <a:srgbClr val="00206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2060"/>
                </a:solidFill>
              </a:ln>
            </c:spPr>
          </c:marker>
          <c:cat>
            <c:numRef>
              <c:f>Sheet2!$A$30:$A$39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Sheet2!$B$30:$B$39</c:f>
              <c:numCache>
                <c:formatCode>General</c:formatCode>
                <c:ptCount val="10"/>
                <c:pt idx="0">
                  <c:v>28.7</c:v>
                </c:pt>
                <c:pt idx="1">
                  <c:v>27.4</c:v>
                </c:pt>
                <c:pt idx="2">
                  <c:v>26.8</c:v>
                </c:pt>
                <c:pt idx="3">
                  <c:v>34.6</c:v>
                </c:pt>
                <c:pt idx="4">
                  <c:v>44.7</c:v>
                </c:pt>
                <c:pt idx="5">
                  <c:v>45.1</c:v>
                </c:pt>
                <c:pt idx="6">
                  <c:v>107.9</c:v>
                </c:pt>
                <c:pt idx="7">
                  <c:v>120.2</c:v>
                </c:pt>
                <c:pt idx="8">
                  <c:v>111.1</c:v>
                </c:pt>
                <c:pt idx="9">
                  <c:v>70</c:v>
                </c:pt>
              </c:numCache>
            </c:numRef>
          </c:val>
        </c:ser>
        <c:ser>
          <c:idx val="2"/>
          <c:order val="1"/>
          <c:tx>
            <c:v>Gross Production Value - Metallic Mining</c:v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C00000"/>
                </a:solidFill>
              </a:ln>
            </c:spPr>
          </c:marker>
          <c:cat>
            <c:numRef>
              <c:f>Sheet2!$A$30:$A$39</c:f>
              <c:numCache>
                <c:formatCode>General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Sheet2!$C$30:$C$39</c:f>
              <c:numCache>
                <c:formatCode>General</c:formatCode>
                <c:ptCount val="10"/>
                <c:pt idx="0">
                  <c:v>17.5</c:v>
                </c:pt>
                <c:pt idx="1">
                  <c:v>17.8</c:v>
                </c:pt>
                <c:pt idx="2">
                  <c:v>21</c:v>
                </c:pt>
                <c:pt idx="3">
                  <c:v>27.4</c:v>
                </c:pt>
                <c:pt idx="4">
                  <c:v>29.5</c:v>
                </c:pt>
                <c:pt idx="5">
                  <c:v>37.4</c:v>
                </c:pt>
                <c:pt idx="6">
                  <c:v>55.5</c:v>
                </c:pt>
                <c:pt idx="7">
                  <c:v>81.400000000000006</c:v>
                </c:pt>
                <c:pt idx="8">
                  <c:v>63.4</c:v>
                </c:pt>
                <c:pt idx="9">
                  <c:v>79.599999999999994</c:v>
                </c:pt>
              </c:numCache>
            </c:numRef>
          </c:val>
        </c:ser>
        <c:marker val="1"/>
        <c:axId val="76373376"/>
        <c:axId val="76396032"/>
      </c:lineChart>
      <c:catAx>
        <c:axId val="763733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GB" sz="1400" b="1">
                <a:solidFill>
                  <a:srgbClr val="FFFF00"/>
                </a:solidFill>
              </a:defRPr>
            </a:pPr>
            <a:endParaRPr lang="en-US"/>
          </a:p>
        </c:txPr>
        <c:crossAx val="76396032"/>
        <c:crosses val="autoZero"/>
        <c:auto val="1"/>
        <c:lblAlgn val="ctr"/>
        <c:lblOffset val="100"/>
      </c:catAx>
      <c:valAx>
        <c:axId val="763960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GB" sz="1200" b="1"/>
            </a:pPr>
            <a:endParaRPr lang="en-US"/>
          </a:p>
        </c:txPr>
        <c:crossAx val="76373376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73037037037037378"/>
          <c:y val="0.29414641413066761"/>
          <c:w val="0.22888888888888889"/>
          <c:h val="0.26305852309001931"/>
        </c:manualLayout>
      </c:layout>
      <c:txPr>
        <a:bodyPr/>
        <a:lstStyle/>
        <a:p>
          <a:pPr>
            <a:defRPr lang="en-GB" sz="1100"/>
          </a:pPr>
          <a:endParaRPr lang="en-US"/>
        </a:p>
      </c:txPr>
    </c:legend>
    <c:plotVisOnly val="1"/>
  </c:chart>
  <c:spPr>
    <a:ln>
      <a:solidFill>
        <a:schemeClr val="tx1"/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198975807371912"/>
          <c:y val="3.2115065769131888E-2"/>
          <c:w val="0.60566415611092095"/>
          <c:h val="0.88042925409673445"/>
        </c:manualLayout>
      </c:layout>
      <c:areaChart>
        <c:grouping val="stacked"/>
        <c:ser>
          <c:idx val="1"/>
          <c:order val="0"/>
          <c:tx>
            <c:v>Actual Collection in Million Pesos</c:v>
          </c:tx>
          <c:spPr>
            <a:solidFill>
              <a:srgbClr val="00B050"/>
            </a:solidFill>
          </c:spPr>
          <c:cat>
            <c:numRef>
              <c:f>Sheet1!$A$181:$A$190</c:f>
              <c:numCache>
                <c:formatCode>0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Sheet1!$B$181:$B$190</c:f>
              <c:numCache>
                <c:formatCode>0.00</c:formatCode>
                <c:ptCount val="10"/>
                <c:pt idx="0">
                  <c:v>620</c:v>
                </c:pt>
                <c:pt idx="1">
                  <c:v>574</c:v>
                </c:pt>
                <c:pt idx="2">
                  <c:v>704</c:v>
                </c:pt>
                <c:pt idx="3">
                  <c:v>822</c:v>
                </c:pt>
                <c:pt idx="4">
                  <c:v>868</c:v>
                </c:pt>
                <c:pt idx="5">
                  <c:v>1004</c:v>
                </c:pt>
                <c:pt idx="6">
                  <c:v>1450</c:v>
                </c:pt>
                <c:pt idx="7">
                  <c:v>2044</c:v>
                </c:pt>
                <c:pt idx="8">
                  <c:v>1738</c:v>
                </c:pt>
                <c:pt idx="9">
                  <c:v>2122</c:v>
                </c:pt>
              </c:numCache>
            </c:numRef>
          </c:val>
        </c:ser>
        <c:ser>
          <c:idx val="2"/>
          <c:order val="1"/>
          <c:tx>
            <c:v>Potential Excise Tax in Million Pesos</c:v>
          </c:tx>
          <c:spPr>
            <a:solidFill>
              <a:srgbClr val="FF0000"/>
            </a:solidFill>
          </c:spPr>
          <c:cat>
            <c:numRef>
              <c:f>Sheet1!$A$181:$A$190</c:f>
              <c:numCache>
                <c:formatCode>0</c:formatCode>
                <c:ptCount val="1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</c:numCache>
            </c:numRef>
          </c:cat>
          <c:val>
            <c:numRef>
              <c:f>Sheet1!$C$181:$C$190</c:f>
              <c:numCache>
                <c:formatCode>0.00</c:formatCode>
                <c:ptCount val="10"/>
                <c:pt idx="0">
                  <c:v>243.3</c:v>
                </c:pt>
                <c:pt idx="1">
                  <c:v>129.80000000000001</c:v>
                </c:pt>
                <c:pt idx="2">
                  <c:v>303.60000000000002</c:v>
                </c:pt>
                <c:pt idx="3">
                  <c:v>155.80000000000001</c:v>
                </c:pt>
                <c:pt idx="4">
                  <c:v>232.5</c:v>
                </c:pt>
                <c:pt idx="5">
                  <c:v>251.4</c:v>
                </c:pt>
                <c:pt idx="6">
                  <c:v>489.6</c:v>
                </c:pt>
                <c:pt idx="7">
                  <c:v>942.1</c:v>
                </c:pt>
                <c:pt idx="8">
                  <c:v>660.3</c:v>
                </c:pt>
                <c:pt idx="9">
                  <c:v>718.8</c:v>
                </c:pt>
              </c:numCache>
            </c:numRef>
          </c:val>
        </c:ser>
        <c:axId val="76437376"/>
        <c:axId val="76438912"/>
      </c:areaChart>
      <c:catAx>
        <c:axId val="76437376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lang="en-GB" sz="1050" b="1">
                <a:solidFill>
                  <a:srgbClr val="FFFF00"/>
                </a:solidFill>
              </a:defRPr>
            </a:pPr>
            <a:endParaRPr lang="en-US"/>
          </a:p>
        </c:txPr>
        <c:crossAx val="76438912"/>
        <c:crosses val="autoZero"/>
        <c:auto val="1"/>
        <c:lblAlgn val="ctr"/>
        <c:lblOffset val="100"/>
      </c:catAx>
      <c:valAx>
        <c:axId val="76438912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lang="en-GB" sz="1200" b="1"/>
            </a:pPr>
            <a:endParaRPr lang="en-US"/>
          </a:p>
        </c:txPr>
        <c:crossAx val="764373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7047187036403575"/>
          <c:y val="0.3721048851002185"/>
          <c:w val="0.2077889992011869"/>
          <c:h val="0.20367616116971413"/>
        </c:manualLayout>
      </c:layout>
      <c:txPr>
        <a:bodyPr/>
        <a:lstStyle/>
        <a:p>
          <a:pPr>
            <a:defRPr lang="en-GB" sz="1200"/>
          </a:pPr>
          <a:endParaRPr lang="en-US"/>
        </a:p>
      </c:txPr>
    </c:legend>
    <c:plotVisOnly val="1"/>
  </c:chart>
  <c:spPr>
    <a:ln>
      <a:solidFill>
        <a:schemeClr val="tx1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3A59-F3C9-4EBF-B90E-0031FF0532B2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B2771-AFA0-452A-BE0B-2D8293283D4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958167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 smtClean="0"/>
              <a:t>Not comprehensive, Ask for inputs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B2771-AFA0-452A-BE0B-2D8293283D46}" type="slidenum">
              <a:rPr lang="en-PH" smtClean="0"/>
              <a:pPr/>
              <a:t>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74265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B2771-AFA0-452A-BE0B-2D8293283D46}" type="slidenum">
              <a:rPr lang="en-PH" smtClean="0"/>
              <a:pPr/>
              <a:t>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627873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“The estimated foregone revenues do not include the 5% preferential tax rate enjoyed by </a:t>
            </a:r>
            <a:r>
              <a:rPr lang="en-US" dirty="0" err="1" smtClean="0"/>
              <a:t>ecozone</a:t>
            </a:r>
            <a:r>
              <a:rPr lang="en-US" dirty="0" smtClean="0"/>
              <a:t> locators. It also does not include the other tax exemptions such as exemption from income tax or other taxes granted under special laws.”, </a:t>
            </a:r>
            <a:r>
              <a:rPr lang="en-US" u="sng" dirty="0" smtClean="0"/>
              <a:t>Amount of Tax and Duty Exemptions Granted Under Various Fiscal Incentive Laws</a:t>
            </a:r>
            <a:r>
              <a:rPr lang="en-US" dirty="0" smtClean="0"/>
              <a:t>, DOF</a:t>
            </a:r>
            <a:endParaRPr lang="en-PH" dirty="0" smtClean="0"/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B2771-AFA0-452A-BE0B-2D8293283D46}" type="slidenum">
              <a:rPr lang="en-PH" smtClean="0"/>
              <a:pPr/>
              <a:t>14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9638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H" dirty="0" smtClean="0"/>
              <a:t>Ask respondents about issues on this 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B2771-AFA0-452A-BE0B-2D8293283D46}" type="slidenum">
              <a:rPr lang="en-PH" smtClean="0"/>
              <a:pPr/>
              <a:t>17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218818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C10842-7711-44FF-B1D0-E797C31F24B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1A9669-8A56-443A-87AD-570CC88E8C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C2BA25-C521-491B-A485-EA602308A0B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11FC13-AD53-47B8-938D-566CC50831B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86133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06060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71442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403277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23361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21012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08377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41773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462562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64984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705306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B3230-BE3C-4517-9A89-442861430280}" type="datetimeFigureOut">
              <a:rPr lang="en-PH" smtClean="0"/>
              <a:pPr/>
              <a:t>3/29/2012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E6DED-213A-4DE3-BF5E-E6E640D10123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74578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Large Scale Mining  </a:t>
            </a:r>
            <a:br>
              <a:rPr lang="en-PH" dirty="0" smtClean="0"/>
            </a:br>
            <a:r>
              <a:rPr lang="en-PH" b="1" dirty="0" smtClean="0">
                <a:solidFill>
                  <a:srgbClr val="0070C0"/>
                </a:solidFill>
              </a:rPr>
              <a:t>Does not Pass the Test</a:t>
            </a:r>
            <a:r>
              <a:rPr lang="en-PH" dirty="0" smtClean="0"/>
              <a:t> </a:t>
            </a:r>
            <a:br>
              <a:rPr lang="en-PH" dirty="0" smtClean="0"/>
            </a:br>
            <a:r>
              <a:rPr lang="en-PH" dirty="0" smtClean="0"/>
              <a:t>on all Value Chain Criteria </a:t>
            </a:r>
            <a:br>
              <a:rPr lang="en-PH" dirty="0" smtClean="0"/>
            </a:b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819400"/>
          </a:xfrm>
        </p:spPr>
        <p:txBody>
          <a:bodyPr>
            <a:normAutofit/>
          </a:bodyPr>
          <a:lstStyle/>
          <a:p>
            <a:r>
              <a:rPr lang="en-PH" dirty="0" err="1" smtClean="0"/>
              <a:t>Maita</a:t>
            </a:r>
            <a:r>
              <a:rPr lang="en-PH" dirty="0" smtClean="0"/>
              <a:t> Gomez</a:t>
            </a:r>
          </a:p>
          <a:p>
            <a:r>
              <a:rPr lang="en-PH" dirty="0" err="1" smtClean="0"/>
              <a:t>Bantay</a:t>
            </a:r>
            <a:r>
              <a:rPr lang="en-PH" dirty="0" smtClean="0"/>
              <a:t> Kita</a:t>
            </a:r>
          </a:p>
          <a:p>
            <a:r>
              <a:rPr lang="en-PH" dirty="0" smtClean="0"/>
              <a:t>University </a:t>
            </a:r>
            <a:r>
              <a:rPr lang="en-PH" dirty="0" smtClean="0"/>
              <a:t>of </a:t>
            </a:r>
            <a:r>
              <a:rPr lang="en-PH" dirty="0" err="1" smtClean="0"/>
              <a:t>Sto</a:t>
            </a:r>
            <a:r>
              <a:rPr lang="en-PH" dirty="0" smtClean="0"/>
              <a:t>. Tomas </a:t>
            </a:r>
          </a:p>
          <a:p>
            <a:r>
              <a:rPr lang="en-PH" dirty="0" smtClean="0"/>
              <a:t>February 28, 2012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3136086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Rights – Based Approach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As CSOs we employ a rights based approach to governance and development objectives</a:t>
            </a:r>
          </a:p>
          <a:p>
            <a:r>
              <a:rPr lang="en-PH" dirty="0" smtClean="0"/>
              <a:t>We recognize our rights to freedom, to have access to the basic means to live dignified lives, to good governance, to  a better and more secure future for our families &amp; future generations</a:t>
            </a:r>
          </a:p>
          <a:p>
            <a:r>
              <a:rPr lang="en-PH" dirty="0" smtClean="0"/>
              <a:t>This is what we mean when we say that we want to achieve sustainable development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223934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Stakeholders Have Different Concepts of Development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Autofit/>
          </a:bodyPr>
          <a:lstStyle/>
          <a:p>
            <a:r>
              <a:rPr lang="en-PH" dirty="0" smtClean="0"/>
              <a:t>The private sector wants more and  better business opportunities</a:t>
            </a:r>
          </a:p>
          <a:p>
            <a:r>
              <a:rPr lang="en-PH" dirty="0" smtClean="0"/>
              <a:t>The government often proclaims that it is for  sustainable development but its priorities are often defined by those with political influence</a:t>
            </a:r>
          </a:p>
          <a:p>
            <a:r>
              <a:rPr lang="en-PH" b="1" dirty="0" smtClean="0">
                <a:solidFill>
                  <a:srgbClr val="00B0F0"/>
                </a:solidFill>
              </a:rPr>
              <a:t>CIVIL SOCIETY wants </a:t>
            </a:r>
          </a:p>
          <a:p>
            <a:pPr lvl="1"/>
            <a:r>
              <a:rPr lang="en-PH" b="1" dirty="0" smtClean="0">
                <a:solidFill>
                  <a:srgbClr val="00B0F0"/>
                </a:solidFill>
              </a:rPr>
              <a:t>    Better governance</a:t>
            </a:r>
          </a:p>
          <a:p>
            <a:pPr marL="971550" lvl="1" indent="-514350">
              <a:buFontTx/>
              <a:buChar char="-"/>
            </a:pPr>
            <a:r>
              <a:rPr lang="en-PH" b="1" dirty="0" smtClean="0">
                <a:solidFill>
                  <a:srgbClr val="00B0F0"/>
                </a:solidFill>
              </a:rPr>
              <a:t>Greater  participation in decision-making.</a:t>
            </a:r>
          </a:p>
          <a:p>
            <a:pPr marL="971550" lvl="1" indent="-514350">
              <a:buFontTx/>
              <a:buChar char="-"/>
            </a:pPr>
            <a:r>
              <a:rPr lang="en-PH" b="1" dirty="0" smtClean="0">
                <a:solidFill>
                  <a:srgbClr val="00B0F0"/>
                </a:solidFill>
              </a:rPr>
              <a:t>Sustainable solutions to our development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375322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>
                <a:solidFill>
                  <a:srgbClr val="0070C0"/>
                </a:solidFill>
              </a:rPr>
              <a:t>The Value Chain:</a:t>
            </a:r>
            <a:r>
              <a:rPr lang="en-PH" dirty="0" smtClean="0"/>
              <a:t> Decision to Extract/Not to Extract</a:t>
            </a:r>
            <a:endParaRPr lang="en-PH" dirty="0"/>
          </a:p>
        </p:txBody>
      </p:sp>
      <p:pic>
        <p:nvPicPr>
          <p:cNvPr id="4" name="Content Placeholder 3" descr="value chai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3048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72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964"/>
            <a:ext cx="8229600" cy="1066511"/>
          </a:xfrm>
        </p:spPr>
        <p:txBody>
          <a:bodyPr>
            <a:normAutofit fontScale="90000"/>
          </a:bodyPr>
          <a:lstStyle/>
          <a:p>
            <a:r>
              <a:rPr lang="en-PH" dirty="0"/>
              <a:t>Government Policy – defined by RA 7942 and EO 270 &amp; 270-A</a:t>
            </a:r>
            <a:br>
              <a:rPr lang="en-PH" dirty="0"/>
            </a:b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r>
              <a:rPr lang="en-PH" sz="3400" dirty="0" smtClean="0"/>
              <a:t>The exploitation of mineral resources is a source of economic growth/”development”</a:t>
            </a:r>
          </a:p>
          <a:p>
            <a:r>
              <a:rPr lang="en-PH" sz="3400" dirty="0" smtClean="0"/>
              <a:t>Our rich mineral resources are underutilized</a:t>
            </a:r>
          </a:p>
          <a:p>
            <a:r>
              <a:rPr lang="en-PH" sz="3400" dirty="0" smtClean="0"/>
              <a:t>Encourage investments and promote large-scale mining </a:t>
            </a:r>
          </a:p>
          <a:p>
            <a:r>
              <a:rPr lang="en-PH" sz="3400" dirty="0" smtClean="0"/>
              <a:t>Mining Law promotes responsible mining and sustainable development</a:t>
            </a:r>
          </a:p>
          <a:p>
            <a:r>
              <a:rPr lang="en-PH" sz="3400" b="1" dirty="0" smtClean="0">
                <a:solidFill>
                  <a:srgbClr val="00B0F0"/>
                </a:solidFill>
              </a:rPr>
              <a:t>PROBLEM: THAT IS NOT OUR EXPERIENCE!</a:t>
            </a:r>
            <a:endParaRPr lang="en-PH" sz="3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96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PH" sz="3600" b="1" dirty="0" smtClean="0">
                <a:solidFill>
                  <a:srgbClr val="00B0F0"/>
                </a:solidFill>
              </a:rPr>
              <a:t>Our Experience with Mining Policy</a:t>
            </a:r>
            <a:endParaRPr lang="en-PH" sz="3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PH" sz="4000" dirty="0" smtClean="0"/>
              <a:t> The Law is biased in </a:t>
            </a:r>
            <a:r>
              <a:rPr lang="en-PH" sz="4000" dirty="0" err="1" smtClean="0"/>
              <a:t>favor</a:t>
            </a:r>
            <a:r>
              <a:rPr lang="en-PH" sz="4000" dirty="0" smtClean="0"/>
              <a:t> of big business</a:t>
            </a:r>
          </a:p>
          <a:p>
            <a:r>
              <a:rPr lang="en-PH" sz="4000" dirty="0" smtClean="0"/>
              <a:t>Development objectives (improved livelihoods and environmental safeguards) are not met</a:t>
            </a:r>
          </a:p>
          <a:p>
            <a:r>
              <a:rPr lang="en-PH" sz="4000" dirty="0" smtClean="0"/>
              <a:t>Oppression, human rights violations, dispossession and displacement </a:t>
            </a:r>
          </a:p>
        </p:txBody>
      </p:sp>
    </p:spTree>
    <p:extLst>
      <p:ext uri="{BB962C8B-B14F-4D97-AF65-F5344CB8AC3E}">
        <p14:creationId xmlns:p14="http://schemas.microsoft.com/office/powerpoint/2010/main" xmlns="" val="365411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Awarding of Contracts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12954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PH" dirty="0" smtClean="0"/>
              <a:t>The Fruits of Engineered “Consent” 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Autofit/>
          </a:bodyPr>
          <a:lstStyle/>
          <a:p>
            <a:r>
              <a:rPr lang="en-PH" sz="3600" b="1" dirty="0" smtClean="0">
                <a:solidFill>
                  <a:srgbClr val="00B0F0"/>
                </a:solidFill>
              </a:rPr>
              <a:t>Companies</a:t>
            </a:r>
            <a:r>
              <a:rPr lang="en-PH" sz="3600" dirty="0" smtClean="0"/>
              <a:t>  - do not always negotiate in good faith</a:t>
            </a:r>
          </a:p>
          <a:p>
            <a:pPr marL="0" indent="0">
              <a:buNone/>
            </a:pPr>
            <a:r>
              <a:rPr lang="en-PH" sz="3600" dirty="0"/>
              <a:t> </a:t>
            </a:r>
            <a:r>
              <a:rPr lang="en-PH" sz="3600" dirty="0" smtClean="0"/>
              <a:t>   - Use </a:t>
            </a:r>
            <a:r>
              <a:rPr lang="en-PH" sz="3600" dirty="0"/>
              <a:t>resources </a:t>
            </a:r>
            <a:r>
              <a:rPr lang="en-PH" sz="3600" dirty="0" smtClean="0"/>
              <a:t>to buy support and “consent”</a:t>
            </a:r>
          </a:p>
          <a:p>
            <a:pPr marL="0" indent="0">
              <a:buNone/>
            </a:pPr>
            <a:r>
              <a:rPr lang="en-PH" sz="3600" dirty="0" smtClean="0"/>
              <a:t>    - Cause social division</a:t>
            </a:r>
          </a:p>
          <a:p>
            <a:pPr marL="0" indent="0">
              <a:buNone/>
            </a:pPr>
            <a:r>
              <a:rPr lang="en-PH" sz="3600" dirty="0"/>
              <a:t> </a:t>
            </a:r>
            <a:r>
              <a:rPr lang="en-PH" sz="3600" dirty="0" smtClean="0"/>
              <a:t>   - Violate human rights</a:t>
            </a:r>
          </a:p>
          <a:p>
            <a:pPr marL="0" indent="0">
              <a:buNone/>
            </a:pPr>
            <a:r>
              <a:rPr lang="en-PH" sz="3600" dirty="0"/>
              <a:t> </a:t>
            </a:r>
            <a:r>
              <a:rPr lang="en-PH" sz="3600" dirty="0" smtClean="0"/>
              <a:t>   - Cause environmental hazards</a:t>
            </a:r>
          </a:p>
          <a:p>
            <a:r>
              <a:rPr lang="en-PH" sz="3600" dirty="0" smtClean="0"/>
              <a:t> </a:t>
            </a:r>
            <a:r>
              <a:rPr lang="en-PH" sz="3600" b="1" dirty="0" smtClean="0">
                <a:solidFill>
                  <a:srgbClr val="00B0F0"/>
                </a:solidFill>
              </a:rPr>
              <a:t>Government</a:t>
            </a:r>
            <a:r>
              <a:rPr lang="en-PH" sz="3600" dirty="0" smtClean="0"/>
              <a:t>  - regulation “captured” or inadequate</a:t>
            </a:r>
          </a:p>
        </p:txBody>
      </p:sp>
    </p:spTree>
    <p:extLst>
      <p:ext uri="{BB962C8B-B14F-4D97-AF65-F5344CB8AC3E}">
        <p14:creationId xmlns:p14="http://schemas.microsoft.com/office/powerpoint/2010/main" xmlns="" val="2442480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68005" y="274638"/>
            <a:ext cx="23480010" cy="868362"/>
          </a:xfrm>
        </p:spPr>
        <p:txBody>
          <a:bodyPr/>
          <a:lstStyle/>
          <a:p>
            <a:r>
              <a:rPr lang="en-PH" dirty="0"/>
              <a:t>The Fruits of Engineered “Consent”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PH" sz="4000" b="1" dirty="0">
                <a:solidFill>
                  <a:srgbClr val="00B0F0"/>
                </a:solidFill>
              </a:rPr>
              <a:t>RESULT: INCREASED OPPOSITION TO MINING! </a:t>
            </a:r>
          </a:p>
          <a:p>
            <a:r>
              <a:rPr lang="en-PH" sz="4000" b="1" dirty="0" smtClean="0">
                <a:solidFill>
                  <a:srgbClr val="00B0F0"/>
                </a:solidFill>
              </a:rPr>
              <a:t>Over 20 LGUs have passed resolutions restricting mining</a:t>
            </a:r>
            <a:endParaRPr lang="en-PH" sz="4000" b="1" dirty="0">
              <a:solidFill>
                <a:srgbClr val="00B0F0"/>
              </a:solidFill>
            </a:endParaRPr>
          </a:p>
          <a:p>
            <a:r>
              <a:rPr lang="en-PH" sz="4000" b="1" dirty="0">
                <a:solidFill>
                  <a:srgbClr val="00B0F0"/>
                </a:solidFill>
              </a:rPr>
              <a:t>National and local governments stand on opposing sides of the issue  </a:t>
            </a:r>
            <a:endParaRPr lang="en-PH" sz="3600" dirty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3018492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Awarding of Contracts</a:t>
            </a:r>
            <a:endParaRPr lang="en-US" dirty="0"/>
          </a:p>
        </p:txBody>
      </p:sp>
      <p:pic>
        <p:nvPicPr>
          <p:cNvPr id="4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23622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Mining &amp; Quarrying Activities are Subject to a 2% Excise Tax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762000" y="1447800"/>
          <a:ext cx="7315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But large-scale Mining  </a:t>
            </a:r>
            <a:r>
              <a:rPr lang="en-PH" dirty="0" err="1" smtClean="0"/>
              <a:t>Favored</a:t>
            </a:r>
            <a:r>
              <a:rPr lang="en-PH" dirty="0"/>
              <a:t> </a:t>
            </a:r>
            <a:r>
              <a:rPr lang="en-PH" dirty="0" smtClean="0"/>
              <a:t>with Additional Incentives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SOME EXAMPLES</a:t>
            </a:r>
          </a:p>
          <a:p>
            <a:r>
              <a:rPr lang="en-PH" sz="4900" dirty="0" smtClean="0"/>
              <a:t>No tax during exploration period</a:t>
            </a:r>
          </a:p>
          <a:p>
            <a:r>
              <a:rPr lang="en-US" sz="4900" dirty="0" smtClean="0"/>
              <a:t>5 YEAR Income </a:t>
            </a:r>
            <a:r>
              <a:rPr lang="en-US" sz="4900" dirty="0"/>
              <a:t>tax </a:t>
            </a:r>
            <a:r>
              <a:rPr lang="en-US" sz="4900" dirty="0" smtClean="0"/>
              <a:t>holiday</a:t>
            </a:r>
            <a:endParaRPr lang="en-US" sz="4900" dirty="0"/>
          </a:p>
          <a:p>
            <a:r>
              <a:rPr lang="pt-BR" sz="4900" dirty="0" smtClean="0"/>
              <a:t>No </a:t>
            </a:r>
            <a:r>
              <a:rPr lang="pt-BR" sz="4900" dirty="0"/>
              <a:t>tax for importation of machinery, equipment and </a:t>
            </a:r>
            <a:r>
              <a:rPr lang="pt-BR" sz="4900" dirty="0" smtClean="0"/>
              <a:t>materials, </a:t>
            </a:r>
            <a:r>
              <a:rPr lang="en-US" sz="4900" dirty="0" smtClean="0"/>
              <a:t>for </a:t>
            </a:r>
            <a:r>
              <a:rPr lang="en-US" sz="4900" dirty="0"/>
              <a:t>pollution control </a:t>
            </a:r>
            <a:r>
              <a:rPr lang="en-US" sz="4900" dirty="0" smtClean="0"/>
              <a:t>devices</a:t>
            </a:r>
          </a:p>
          <a:p>
            <a:r>
              <a:rPr lang="pt-BR" sz="4900" dirty="0" smtClean="0"/>
              <a:t>Tax </a:t>
            </a:r>
            <a:r>
              <a:rPr lang="pt-BR" sz="4900" dirty="0"/>
              <a:t>deductions for </a:t>
            </a:r>
            <a:r>
              <a:rPr lang="pt-BR" sz="4900" dirty="0" smtClean="0"/>
              <a:t>labor and all other expenses including taxes incurred up to the </a:t>
            </a:r>
            <a:r>
              <a:rPr lang="pt-BR" sz="4900" dirty="0"/>
              <a:t>first 5 years of </a:t>
            </a:r>
            <a:r>
              <a:rPr lang="pt-BR" sz="4900" dirty="0" smtClean="0"/>
              <a:t>operations</a:t>
            </a:r>
          </a:p>
          <a:p>
            <a:r>
              <a:rPr lang="pt-BR" sz="4900" dirty="0" smtClean="0"/>
              <a:t>Total government share in MPSA is 2% excise tax on value of production</a:t>
            </a:r>
          </a:p>
          <a:p>
            <a:endParaRPr lang="pt-BR" dirty="0" smtClean="0"/>
          </a:p>
          <a:p>
            <a:endParaRPr lang="en-US" dirty="0"/>
          </a:p>
          <a:p>
            <a:endParaRPr lang="en-PH" dirty="0" smtClean="0"/>
          </a:p>
          <a:p>
            <a:endParaRPr lang="en-PH" dirty="0" smtClean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656981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>
                <a:solidFill>
                  <a:srgbClr val="00B0F0"/>
                </a:solidFill>
              </a:rPr>
              <a:t>Incentives can be Unnecessary or Redundant</a:t>
            </a:r>
            <a:endParaRPr lang="en-PH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PH" sz="5100" dirty="0" smtClean="0"/>
              <a:t>Analysis in a Study by UP Professor Renato </a:t>
            </a:r>
            <a:r>
              <a:rPr lang="en-PH" sz="5100" dirty="0" err="1" smtClean="0"/>
              <a:t>Recide</a:t>
            </a:r>
            <a:r>
              <a:rPr lang="en-PH" sz="5100" dirty="0"/>
              <a:t> </a:t>
            </a:r>
            <a:r>
              <a:rPr lang="en-PH" sz="5100" dirty="0" smtClean="0"/>
              <a:t>(2005) </a:t>
            </a:r>
          </a:p>
          <a:p>
            <a:pPr marL="0" indent="0">
              <a:buNone/>
            </a:pPr>
            <a:r>
              <a:rPr lang="en-PH" sz="5100" dirty="0" smtClean="0"/>
              <a:t>     </a:t>
            </a:r>
          </a:p>
          <a:p>
            <a:pPr marL="0" indent="0">
              <a:buNone/>
            </a:pPr>
            <a:r>
              <a:rPr lang="en-PH" sz="5100" dirty="0"/>
              <a:t> </a:t>
            </a:r>
            <a:r>
              <a:rPr lang="en-PH" sz="5100" dirty="0" smtClean="0"/>
              <a:t>    Incentives are redundant/unnecessary if</a:t>
            </a:r>
          </a:p>
          <a:p>
            <a:pPr marL="0" indent="0">
              <a:buNone/>
            </a:pPr>
            <a:r>
              <a:rPr lang="en-PH" sz="5100" dirty="0"/>
              <a:t> </a:t>
            </a:r>
            <a:r>
              <a:rPr lang="en-PH" sz="5100" dirty="0" smtClean="0"/>
              <a:t>    - seeking a domestic market </a:t>
            </a:r>
          </a:p>
          <a:p>
            <a:pPr marL="0" indent="0">
              <a:buNone/>
            </a:pPr>
            <a:r>
              <a:rPr lang="en-PH" sz="5100" dirty="0"/>
              <a:t> </a:t>
            </a:r>
            <a:r>
              <a:rPr lang="en-PH" sz="5100" dirty="0" smtClean="0"/>
              <a:t>    - resource (</a:t>
            </a:r>
            <a:r>
              <a:rPr lang="en-PH" sz="5100" dirty="0" err="1" smtClean="0"/>
              <a:t>labor</a:t>
            </a:r>
            <a:r>
              <a:rPr lang="en-PH" sz="5100" dirty="0" smtClean="0"/>
              <a:t>, minerals, lumber) seeking</a:t>
            </a:r>
          </a:p>
          <a:p>
            <a:pPr marL="0" indent="0">
              <a:buNone/>
            </a:pPr>
            <a:r>
              <a:rPr lang="en-PH" sz="5100" dirty="0"/>
              <a:t> </a:t>
            </a:r>
            <a:r>
              <a:rPr lang="en-PH" sz="5100" dirty="0" smtClean="0"/>
              <a:t>   </a:t>
            </a:r>
          </a:p>
          <a:p>
            <a:pPr marL="0" indent="0">
              <a:buNone/>
            </a:pPr>
            <a:r>
              <a:rPr lang="en-PH" dirty="0"/>
              <a:t> </a:t>
            </a:r>
            <a:r>
              <a:rPr lang="en-PH" dirty="0" smtClean="0"/>
              <a:t>     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717898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74638"/>
            <a:ext cx="9052560" cy="487362"/>
          </a:xfrm>
        </p:spPr>
        <p:txBody>
          <a:bodyPr>
            <a:normAutofit fontScale="90000"/>
          </a:bodyPr>
          <a:lstStyle/>
          <a:p>
            <a:r>
              <a:rPr lang="en-PH" b="1" dirty="0" smtClean="0">
                <a:solidFill>
                  <a:srgbClr val="00B0F0"/>
                </a:solidFill>
              </a:rPr>
              <a:t>We cannot afford these incentives</a:t>
            </a:r>
            <a:endParaRPr lang="en-PH" b="1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86" y="1752601"/>
            <a:ext cx="8827914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Tax and Duty Exemptions </a:t>
            </a:r>
            <a:r>
              <a:rPr lang="en-US" sz="2800" dirty="0" smtClean="0"/>
              <a:t>under </a:t>
            </a:r>
            <a:r>
              <a:rPr lang="en-US" sz="2800" dirty="0"/>
              <a:t>Various Fiscal Incentives </a:t>
            </a:r>
            <a:r>
              <a:rPr lang="en-US" sz="2800" dirty="0" smtClean="0"/>
              <a:t>Laws  vs. Deficit (B </a:t>
            </a:r>
            <a:r>
              <a:rPr lang="en-US" sz="2800" dirty="0" err="1" smtClean="0"/>
              <a:t>PhP</a:t>
            </a:r>
            <a:r>
              <a:rPr lang="en-US" sz="2800" dirty="0" smtClean="0"/>
              <a:t>)</a:t>
            </a:r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xmlns="" val="133037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Revenue Effort: Philippines </a:t>
            </a:r>
            <a:r>
              <a:rPr lang="en-US" dirty="0" err="1" smtClean="0"/>
              <a:t>vs</a:t>
            </a:r>
            <a:r>
              <a:rPr lang="en-US" dirty="0" smtClean="0"/>
              <a:t> Mining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Extraction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33528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Open Pit Mining and Related Issues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 fontScale="47500" lnSpcReduction="20000"/>
          </a:bodyPr>
          <a:lstStyle/>
          <a:p>
            <a:r>
              <a:rPr lang="en-PH" sz="9300" b="1" dirty="0" smtClean="0">
                <a:solidFill>
                  <a:srgbClr val="00B0F0"/>
                </a:solidFill>
              </a:rPr>
              <a:t>Serious environmental destruction</a:t>
            </a:r>
          </a:p>
          <a:p>
            <a:r>
              <a:rPr lang="en-PH" sz="9300" b="1" dirty="0" smtClean="0">
                <a:solidFill>
                  <a:srgbClr val="00B0F0"/>
                </a:solidFill>
              </a:rPr>
              <a:t>Dispossession, loss of livelihoods</a:t>
            </a:r>
          </a:p>
          <a:p>
            <a:r>
              <a:rPr lang="en-PH" sz="9300" b="1" dirty="0" smtClean="0">
                <a:solidFill>
                  <a:srgbClr val="00B0F0"/>
                </a:solidFill>
              </a:rPr>
              <a:t>Downstream communities seriously affected</a:t>
            </a:r>
          </a:p>
          <a:p>
            <a:r>
              <a:rPr lang="en-PH" sz="9300" b="1" dirty="0" smtClean="0">
                <a:solidFill>
                  <a:srgbClr val="00B0F0"/>
                </a:solidFill>
              </a:rPr>
              <a:t>Timber, water &amp; easement rights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xmlns="" val="2167342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Trading of Commodities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43434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eaLnBrk="1" hangingPunct="1"/>
            <a:r>
              <a:rPr lang="en-PH" sz="2800" smtClean="0"/>
              <a:t>Exports of Non-Metallic Minerals vs. Gross Production Value of Non-metallic Mining, </a:t>
            </a:r>
            <a:br>
              <a:rPr lang="en-PH" sz="2800" smtClean="0"/>
            </a:br>
            <a:r>
              <a:rPr lang="en-PH" sz="2400" smtClean="0"/>
              <a:t>2000 -2009 (in B PhP)</a:t>
            </a:r>
            <a:endParaRPr lang="en-US" sz="2800" smtClean="0"/>
          </a:p>
        </p:txBody>
      </p:sp>
      <p:graphicFrame>
        <p:nvGraphicFramePr>
          <p:cNvPr id="3" name="Chart 2"/>
          <p:cNvGraphicFramePr/>
          <p:nvPr/>
        </p:nvGraphicFramePr>
        <p:xfrm>
          <a:off x="838200" y="1828800"/>
          <a:ext cx="71628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685800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Source: MGB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PH" sz="2800" smtClean="0"/>
              <a:t>Exports of Minerals and Mineral Products and Gross Value of Metallic Mineral Production, </a:t>
            </a:r>
            <a:br>
              <a:rPr lang="en-PH" sz="2800" smtClean="0"/>
            </a:br>
            <a:r>
              <a:rPr lang="en-PH" sz="2400" smtClean="0"/>
              <a:t>2000 -2009 (in B PhP)</a:t>
            </a:r>
            <a:endParaRPr lang="en-US" sz="2800" smtClean="0"/>
          </a:p>
        </p:txBody>
      </p:sp>
      <p:graphicFrame>
        <p:nvGraphicFramePr>
          <p:cNvPr id="3" name="Chart 2"/>
          <p:cNvGraphicFramePr/>
          <p:nvPr/>
        </p:nvGraphicFramePr>
        <p:xfrm>
          <a:off x="990600" y="1828800"/>
          <a:ext cx="6858000" cy="46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and Revenue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hevron 4"/>
          <p:cNvSpPr/>
          <p:nvPr/>
        </p:nvSpPr>
        <p:spPr>
          <a:xfrm>
            <a:off x="53340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Potential </a:t>
            </a:r>
            <a:r>
              <a:rPr lang="en-US" dirty="0" err="1" smtClean="0"/>
              <a:t>vs</a:t>
            </a:r>
            <a:r>
              <a:rPr lang="en-US" dirty="0" smtClean="0"/>
              <a:t> Actual Excise Tax Collection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838200" y="1603057"/>
          <a:ext cx="7010400" cy="4873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685800" y="64770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Source: MGB, BIR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Revenue Allocation &amp; Management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hevron 8"/>
          <p:cNvSpPr/>
          <p:nvPr/>
        </p:nvSpPr>
        <p:spPr>
          <a:xfrm>
            <a:off x="63246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Who Benefits?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In 2000 to 2009, poverty incidence decreased in all industry sub-sectors but in mining, it rose from 35 percent to 49 percent 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Destruction of the environment/no meaningful development in affected areas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latin typeface="+mn-lt"/>
                <a:cs typeface="+mn-cs"/>
              </a:rPr>
              <a:t>Mining companies defend RA 7942 because they benefit. We do not.</a:t>
            </a: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latin typeface="+mn-lt"/>
              <a:cs typeface="+mn-cs"/>
            </a:endParaRPr>
          </a:p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Development Policy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3" descr="value ch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04194"/>
            <a:ext cx="8760982" cy="391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hevron 8"/>
          <p:cNvSpPr/>
          <p:nvPr/>
        </p:nvSpPr>
        <p:spPr>
          <a:xfrm>
            <a:off x="7315200" y="2971800"/>
            <a:ext cx="1447800" cy="1371600"/>
          </a:xfrm>
          <a:prstGeom prst="chevron">
            <a:avLst>
              <a:gd name="adj" fmla="val 32353"/>
            </a:avLst>
          </a:prstGeom>
          <a:solidFill>
            <a:srgbClr val="FFC000"/>
          </a:solidFill>
          <a:ln>
            <a:gradFill>
              <a:gsLst>
                <a:gs pos="0">
                  <a:srgbClr val="FFC00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1219200"/>
          </a:xfrm>
        </p:spPr>
        <p:txBody>
          <a:bodyPr/>
          <a:lstStyle/>
          <a:p>
            <a:pPr eaLnBrk="1" hangingPunct="1"/>
            <a:r>
              <a:rPr lang="en-PH" sz="3600" b="1" dirty="0" smtClean="0"/>
              <a:t> Average Contribution of the Mining Industry to Philippine GDP from 2000-2009</a:t>
            </a:r>
            <a:endParaRPr lang="en-US" sz="3600" b="1" dirty="0" smtClean="0"/>
          </a:p>
        </p:txBody>
      </p:sp>
      <p:pic>
        <p:nvPicPr>
          <p:cNvPr id="7171" name="Chart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447800"/>
            <a:ext cx="8572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4572000" y="2590800"/>
            <a:ext cx="363378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400" b="1">
                <a:latin typeface="Calibri" pitchFamily="34" charset="0"/>
              </a:rPr>
              <a:t>Mining &amp; Quarrying 0.91 % of GDP</a:t>
            </a:r>
            <a:endParaRPr lang="en-US" sz="2400"/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3429000" y="5181600"/>
            <a:ext cx="3709988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800" b="1">
                <a:latin typeface="Calibri" pitchFamily="34" charset="0"/>
              </a:rPr>
              <a:t>Highest in 2007 at 1.4%</a:t>
            </a:r>
            <a:endParaRPr lang="en-US" sz="2800">
              <a:latin typeface="Times New Roman" pitchFamily="18" charset="0"/>
            </a:endParaRPr>
          </a:p>
          <a:p>
            <a:endParaRPr lang="en-US" sz="2400"/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685800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Source: MGB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857250"/>
            <a:ext cx="4270375" cy="841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SHARE OF M&amp;Q IN</a:t>
            </a:r>
            <a:br>
              <a:rPr lang="en-US" dirty="0" smtClean="0"/>
            </a:br>
            <a:r>
              <a:rPr lang="en-US" dirty="0" smtClean="0"/>
              <a:t>EMPLOYMENT</a:t>
            </a:r>
            <a:br>
              <a:rPr lang="en-US" dirty="0" smtClean="0"/>
            </a:br>
            <a:r>
              <a:rPr lang="en-US" dirty="0" smtClean="0"/>
              <a:t> (‘00 –’09) </a:t>
            </a:r>
            <a:endParaRPr lang="en-US" dirty="0"/>
          </a:p>
        </p:txBody>
      </p:sp>
      <p:sp>
        <p:nvSpPr>
          <p:cNvPr id="9219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3400" cy="4953000"/>
          </a:xfrm>
        </p:spPr>
        <p:txBody>
          <a:bodyPr/>
          <a:lstStyle/>
          <a:p>
            <a:pPr eaLnBrk="1" hangingPunct="1"/>
            <a:r>
              <a:rPr lang="en-PH" smtClean="0"/>
              <a:t>On the average, the industry’s contribution to total employment during the decade was a mere 0.376 %.</a:t>
            </a:r>
          </a:p>
          <a:p>
            <a:pPr eaLnBrk="1" hangingPunct="1"/>
            <a:r>
              <a:rPr lang="en-PH" smtClean="0"/>
              <a:t>Not necessarily due to large-scale mining </a:t>
            </a:r>
          </a:p>
        </p:txBody>
      </p:sp>
      <p:pic>
        <p:nvPicPr>
          <p:cNvPr id="9220" name="Chart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5800" y="2514600"/>
            <a:ext cx="53149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2667000" y="3048000"/>
            <a:ext cx="1041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000" b="1">
                <a:latin typeface="Calibri" pitchFamily="34" charset="0"/>
              </a:rPr>
              <a:t>0.376 %</a:t>
            </a:r>
            <a:endParaRPr lang="en-US"/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495800"/>
            <a:ext cx="211137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4" name="TextBox 9"/>
          <p:cNvSpPr txBox="1">
            <a:spLocks noChangeArrowheads="1"/>
          </p:cNvSpPr>
          <p:nvPr/>
        </p:nvSpPr>
        <p:spPr bwMode="auto">
          <a:xfrm>
            <a:off x="685800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Source: MGB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16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Large –Scale </a:t>
            </a:r>
            <a:r>
              <a:rPr lang="en-US" dirty="0" smtClean="0"/>
              <a:t>– 22 operating mines (8 gold </a:t>
            </a:r>
            <a:r>
              <a:rPr lang="en-PH" dirty="0" smtClean="0"/>
              <a:t>, </a:t>
            </a:r>
            <a:r>
              <a:rPr lang="en-PH" dirty="0"/>
              <a:t>3 </a:t>
            </a:r>
            <a:r>
              <a:rPr lang="en-PH" dirty="0" smtClean="0"/>
              <a:t>copper, </a:t>
            </a:r>
            <a:r>
              <a:rPr lang="en-PH" dirty="0"/>
              <a:t>1 </a:t>
            </a:r>
            <a:r>
              <a:rPr lang="en-PH" dirty="0" err="1" smtClean="0"/>
              <a:t>polymetallic</a:t>
            </a:r>
            <a:r>
              <a:rPr lang="en-PH" dirty="0" smtClean="0"/>
              <a:t>, </a:t>
            </a:r>
            <a:r>
              <a:rPr lang="en-PH" dirty="0"/>
              <a:t>1 </a:t>
            </a:r>
            <a:r>
              <a:rPr lang="en-PH" dirty="0" err="1"/>
              <a:t>chromite</a:t>
            </a:r>
            <a:r>
              <a:rPr lang="en-PH" dirty="0"/>
              <a:t> </a:t>
            </a:r>
            <a:r>
              <a:rPr lang="en-PH" dirty="0" smtClean="0"/>
              <a:t>and </a:t>
            </a:r>
            <a:r>
              <a:rPr lang="en-PH" dirty="0"/>
              <a:t>10 nickel </a:t>
            </a:r>
            <a:r>
              <a:rPr lang="en-PH" dirty="0" smtClean="0"/>
              <a:t>mines) </a:t>
            </a:r>
            <a:r>
              <a:rPr lang="en-PH" dirty="0"/>
              <a:t>in operation</a:t>
            </a:r>
            <a:r>
              <a:rPr lang="en-PH" dirty="0" smtClean="0"/>
              <a:t>. (2009)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PH" b="1" dirty="0" smtClean="0"/>
              <a:t>Small-scale</a:t>
            </a:r>
            <a:r>
              <a:rPr lang="en-PH" dirty="0" smtClean="0"/>
              <a:t> – MGB admits no accurate data, estimates about </a:t>
            </a:r>
            <a:r>
              <a:rPr lang="en-PH" dirty="0"/>
              <a:t>300,000 </a:t>
            </a:r>
            <a:r>
              <a:rPr lang="en-PH" dirty="0" smtClean="0"/>
              <a:t>operations throughout </a:t>
            </a:r>
            <a:r>
              <a:rPr lang="en-PH" dirty="0"/>
              <a:t>the country</a:t>
            </a:r>
            <a:r>
              <a:rPr lang="en-PH" dirty="0" smtClean="0"/>
              <a:t>. Production sold to </a:t>
            </a:r>
            <a:r>
              <a:rPr lang="en-PH" dirty="0" err="1" smtClean="0"/>
              <a:t>Bangko</a:t>
            </a:r>
            <a:r>
              <a:rPr lang="en-PH" dirty="0" smtClean="0"/>
              <a:t> </a:t>
            </a:r>
            <a:r>
              <a:rPr lang="en-PH" dirty="0" err="1" smtClean="0"/>
              <a:t>Sentral</a:t>
            </a:r>
            <a:r>
              <a:rPr lang="en-PH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PH" b="1" dirty="0" smtClean="0"/>
              <a:t>Non-metallic</a:t>
            </a:r>
            <a:r>
              <a:rPr lang="en-PH" dirty="0" smtClean="0"/>
              <a:t> - </a:t>
            </a:r>
            <a:r>
              <a:rPr lang="en-PH" dirty="0"/>
              <a:t>number fluctuates </a:t>
            </a:r>
            <a:r>
              <a:rPr lang="en-PH" dirty="0" smtClean="0"/>
              <a:t>but </a:t>
            </a:r>
            <a:r>
              <a:rPr lang="en-PH" dirty="0"/>
              <a:t>approximately 2500 since the beginning of the decade</a:t>
            </a:r>
            <a:r>
              <a:rPr lang="en-PH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85800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Source: MGB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Extraction for Export IS NOT SUSTAINABLE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PH" dirty="0" smtClean="0"/>
              <a:t>Most of the production is exported, Only one </a:t>
            </a:r>
            <a:r>
              <a:rPr lang="en-PH" b="1" dirty="0" smtClean="0"/>
              <a:t>copper smelting </a:t>
            </a:r>
            <a:r>
              <a:rPr lang="en-PH" dirty="0" smtClean="0"/>
              <a:t>and one </a:t>
            </a:r>
            <a:r>
              <a:rPr lang="en-PH" b="1" dirty="0" smtClean="0"/>
              <a:t>nickel processing </a:t>
            </a:r>
            <a:r>
              <a:rPr lang="en-PH" dirty="0" smtClean="0"/>
              <a:t>plant in operation.</a:t>
            </a:r>
          </a:p>
          <a:p>
            <a:r>
              <a:rPr lang="en-PH" dirty="0" smtClean="0"/>
              <a:t>Most of the value is added after minerals leave the country</a:t>
            </a:r>
          </a:p>
          <a:p>
            <a:r>
              <a:rPr lang="en-PH" dirty="0" smtClean="0"/>
              <a:t>The Law does not make provisions for industrialization </a:t>
            </a:r>
            <a:r>
              <a:rPr lang="en-PH" dirty="0" smtClean="0">
                <a:sym typeface="Wingdings" pitchFamily="2" charset="2"/>
              </a:rPr>
              <a:t> Only insignificant &amp; short term benefits</a:t>
            </a:r>
          </a:p>
          <a:p>
            <a:r>
              <a:rPr lang="en-PH" dirty="0" smtClean="0"/>
              <a:t> Minerals are depleted but no long-term benefits</a:t>
            </a:r>
          </a:p>
          <a:p>
            <a:r>
              <a:rPr lang="en-PH" b="1" dirty="0" smtClean="0">
                <a:solidFill>
                  <a:srgbClr val="0070C0"/>
                </a:solidFill>
              </a:rPr>
              <a:t>WE NEED A MORATORIUM !</a:t>
            </a:r>
          </a:p>
          <a:p>
            <a:r>
              <a:rPr lang="en-PH" b="1" dirty="0" smtClean="0">
                <a:solidFill>
                  <a:srgbClr val="00B0F0"/>
                </a:solidFill>
              </a:rPr>
              <a:t>WE NEED A NEW &amp; BETTER MINING LAW!</a:t>
            </a:r>
          </a:p>
          <a:p>
            <a:endParaRPr lang="en-PH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896</Words>
  <Application>Microsoft Office PowerPoint</Application>
  <PresentationFormat>On-screen Show (4:3)</PresentationFormat>
  <Paragraphs>113</Paragraphs>
  <Slides>29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Large Scale Mining   Does not Pass the Test  on all Value Chain Criteria  </vt:lpstr>
      <vt:lpstr>Rights – Based Approach</vt:lpstr>
      <vt:lpstr>Stakeholders Have Different Concepts of Development</vt:lpstr>
      <vt:lpstr>The Value Chain: Decision to Extract/Not to Extract</vt:lpstr>
      <vt:lpstr>Government Policy – defined by RA 7942 and EO 270 &amp; 270-A </vt:lpstr>
      <vt:lpstr>Our Experience with Mining Policy</vt:lpstr>
      <vt:lpstr>Awarding of Contracts</vt:lpstr>
      <vt:lpstr>The Fruits of Engineered “Consent” </vt:lpstr>
      <vt:lpstr>The Fruits of Engineered “Consent”</vt:lpstr>
      <vt:lpstr>Awarding of Contracts</vt:lpstr>
      <vt:lpstr>All Mining &amp; Quarrying Activities are Subject to a 2% Excise Tax</vt:lpstr>
      <vt:lpstr>But large-scale Mining  Favored with Additional Incentives</vt:lpstr>
      <vt:lpstr>Incentives can be Unnecessary or Redundant</vt:lpstr>
      <vt:lpstr>We cannot afford these incentives</vt:lpstr>
      <vt:lpstr>Revenue Effort: Philippines vs Mining</vt:lpstr>
      <vt:lpstr>Extraction Process</vt:lpstr>
      <vt:lpstr>Open Pit Mining and Related Issues</vt:lpstr>
      <vt:lpstr>Trading of Commodities</vt:lpstr>
      <vt:lpstr>Exports of Non-Metallic Minerals vs. Gross Production Value of Non-metallic Mining,  2000 -2009 (in B PhP)</vt:lpstr>
      <vt:lpstr>Exports of Minerals and Mineral Products and Gross Value of Metallic Mineral Production,  2000 -2009 (in B PhP)</vt:lpstr>
      <vt:lpstr>Tax and Revenue Collection</vt:lpstr>
      <vt:lpstr>Potential vs Actual Excise Tax Collection</vt:lpstr>
      <vt:lpstr>Revenue Allocation &amp; Management</vt:lpstr>
      <vt:lpstr>Who Benefits?</vt:lpstr>
      <vt:lpstr>Development Policy</vt:lpstr>
      <vt:lpstr> Average Contribution of the Mining Industry to Philippine GDP from 2000-2009</vt:lpstr>
      <vt:lpstr> SHARE OF M&amp;Q IN EMPLOYMENT  (‘00 –’09) </vt:lpstr>
      <vt:lpstr>Slide 28</vt:lpstr>
      <vt:lpstr>Extraction for Export IS NOT SUSTAINABLE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Chain (A Guide to Transparency)</dc:title>
  <dc:creator>HP</dc:creator>
  <cp:lastModifiedBy>Bantay Kita</cp:lastModifiedBy>
  <cp:revision>46</cp:revision>
  <dcterms:created xsi:type="dcterms:W3CDTF">2011-03-24T00:43:32Z</dcterms:created>
  <dcterms:modified xsi:type="dcterms:W3CDTF">2012-03-29T18:18:36Z</dcterms:modified>
</cp:coreProperties>
</file>